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1" r:id="rId3"/>
    <p:sldId id="447" r:id="rId4"/>
    <p:sldId id="448" r:id="rId5"/>
    <p:sldId id="449" r:id="rId6"/>
    <p:sldId id="462" r:id="rId7"/>
    <p:sldId id="450" r:id="rId8"/>
    <p:sldId id="456" r:id="rId9"/>
    <p:sldId id="455" r:id="rId10"/>
    <p:sldId id="457" r:id="rId11"/>
    <p:sldId id="430" r:id="rId12"/>
    <p:sldId id="392" r:id="rId13"/>
    <p:sldId id="451" r:id="rId14"/>
    <p:sldId id="458" r:id="rId15"/>
    <p:sldId id="452" r:id="rId16"/>
    <p:sldId id="463" r:id="rId17"/>
    <p:sldId id="460" r:id="rId18"/>
    <p:sldId id="461" r:id="rId19"/>
    <p:sldId id="465" r:id="rId20"/>
    <p:sldId id="466" r:id="rId21"/>
    <p:sldId id="459" r:id="rId22"/>
    <p:sldId id="394" r:id="rId23"/>
    <p:sldId id="464" r:id="rId24"/>
    <p:sldId id="468" r:id="rId25"/>
    <p:sldId id="469" r:id="rId26"/>
    <p:sldId id="396" r:id="rId27"/>
    <p:sldId id="470" r:id="rId28"/>
    <p:sldId id="471" r:id="rId29"/>
    <p:sldId id="472" r:id="rId30"/>
    <p:sldId id="416" r:id="rId31"/>
    <p:sldId id="404" r:id="rId32"/>
    <p:sldId id="475" r:id="rId33"/>
    <p:sldId id="476" r:id="rId34"/>
    <p:sldId id="477" r:id="rId35"/>
    <p:sldId id="478" r:id="rId36"/>
    <p:sldId id="434" r:id="rId37"/>
    <p:sldId id="482" r:id="rId38"/>
    <p:sldId id="484" r:id="rId39"/>
    <p:sldId id="411" r:id="rId40"/>
    <p:sldId id="414" r:id="rId41"/>
    <p:sldId id="418" r:id="rId42"/>
    <p:sldId id="481" r:id="rId43"/>
    <p:sldId id="442" r:id="rId44"/>
    <p:sldId id="485" r:id="rId45"/>
    <p:sldId id="486" r:id="rId46"/>
    <p:sldId id="487" r:id="rId47"/>
    <p:sldId id="488" r:id="rId48"/>
    <p:sldId id="489" r:id="rId49"/>
    <p:sldId id="439" r:id="rId50"/>
    <p:sldId id="440" r:id="rId51"/>
    <p:sldId id="441" r:id="rId52"/>
    <p:sldId id="44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8" d="100"/>
          <a:sy n="98" d="100"/>
        </p:scale>
        <p:origin x="96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7-01T14:00:12.049" v="2761" actId="20577"/>
      <pc:docMkLst>
        <pc:docMk/>
      </pc:docMkLst>
      <pc:sldChg chg="addSp modSp mod">
        <pc:chgData name="Weifeng Xu" userId="e7aed605-a3dd-4d5a-a692-a87037af107b" providerId="ADAL" clId="{6B4374A3-947E-4054-9ED4-BE3C4EABE410}" dt="2021-06-30T18:34:09.069" v="2654" actId="1076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30T18:34:09.069" v="2654" actId="1076"/>
          <ac:picMkLst>
            <pc:docMk/>
            <pc:sldMk cId="1325061211" sldId="256"/>
            <ac:picMk id="4" creationId="{94B0131F-1AEC-4AF1-B829-66619748423D}"/>
          </ac:picMkLst>
        </pc:pic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addSp delSp modSp mod">
        <pc:chgData name="Weifeng Xu" userId="e7aed605-a3dd-4d5a-a692-a87037af107b" providerId="ADAL" clId="{6B4374A3-947E-4054-9ED4-BE3C4EABE410}" dt="2021-06-30T18:46:35.791" v="2670" actId="6549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30T18:46:35.791" v="2670" actId="6549"/>
          <ac:spMkLst>
            <pc:docMk/>
            <pc:sldMk cId="593614233" sldId="431"/>
            <ac:spMk id="5" creationId="{AA7D2DDE-BF6D-459D-9188-84B17B477993}"/>
          </ac:spMkLst>
        </pc:spChg>
        <pc:picChg chg="add del mod modCrop">
          <ac:chgData name="Weifeng Xu" userId="e7aed605-a3dd-4d5a-a692-a87037af107b" providerId="ADAL" clId="{6B4374A3-947E-4054-9ED4-BE3C4EABE410}" dt="2021-06-30T18:33:55.968" v="2650" actId="21"/>
          <ac:picMkLst>
            <pc:docMk/>
            <pc:sldMk cId="593614233" sldId="431"/>
            <ac:picMk id="3" creationId="{56CDF614-A849-49EC-8324-6127CFBC0AB3}"/>
          </ac:picMkLst>
        </pc:pic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30T18:46:41.437" v="2673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30T18:46:41.437" v="2673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7-01T01:23:51.394" v="2723" actId="27636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30T19:17:27.664" v="2705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7-01T01:23:51.394" v="2723" actId="27636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7-01T02:16:31.156" v="2760" actId="1038"/>
        <pc:sldMkLst>
          <pc:docMk/>
          <pc:sldMk cId="1689162150" sldId="451"/>
        </pc:sldMkLst>
        <pc:spChg chg="add mod">
          <ac:chgData name="Weifeng Xu" userId="e7aed605-a3dd-4d5a-a692-a87037af107b" providerId="ADAL" clId="{6B4374A3-947E-4054-9ED4-BE3C4EABE410}" dt="2021-07-01T02:16:31.156" v="2760" actId="1038"/>
          <ac:spMkLst>
            <pc:docMk/>
            <pc:sldMk cId="1689162150" sldId="451"/>
            <ac:spMk id="2" creationId="{183B9DEE-BA9B-462E-84AF-DD4AE01F02A6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spChg chg="add mod">
          <ac:chgData name="Weifeng Xu" userId="e7aed605-a3dd-4d5a-a692-a87037af107b" providerId="ADAL" clId="{6B4374A3-947E-4054-9ED4-BE3C4EABE410}" dt="2021-07-01T02:16:22.421" v="2751" actId="14100"/>
          <ac:spMkLst>
            <pc:docMk/>
            <pc:sldMk cId="1689162150" sldId="451"/>
            <ac:spMk id="6" creationId="{3D5F9D30-C3EC-48AB-8C68-BE8683ED90AA}"/>
          </ac:spMkLst>
        </pc:spChg>
        <pc:picChg chg="add mod">
          <ac:chgData name="Weifeng Xu" userId="e7aed605-a3dd-4d5a-a692-a87037af107b" providerId="ADAL" clId="{6B4374A3-947E-4054-9ED4-BE3C4EABE410}" dt="2021-07-01T02:16:03.356" v="2733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7-01T14:00:12.049" v="2761" actId="2057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7-01T14:00:12.049" v="2761" actId="2057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  <pc:docChgLst>
    <pc:chgData name="Weifeng Xu" userId="e7aed605-a3dd-4d5a-a692-a87037af107b" providerId="ADAL" clId="{FA816255-E05D-4E89-B9CD-594FC040AD65}"/>
    <pc:docChg chg="modSld">
      <pc:chgData name="Weifeng Xu" userId="e7aed605-a3dd-4d5a-a692-a87037af107b" providerId="ADAL" clId="{FA816255-E05D-4E89-B9CD-594FC040AD65}" dt="2021-09-07T12:04:14.638" v="6" actId="6549"/>
      <pc:docMkLst>
        <pc:docMk/>
      </pc:docMkLst>
      <pc:sldChg chg="modSp mod">
        <pc:chgData name="Weifeng Xu" userId="e7aed605-a3dd-4d5a-a692-a87037af107b" providerId="ADAL" clId="{FA816255-E05D-4E89-B9CD-594FC040AD65}" dt="2021-09-07T12:04:14.638" v="6" actId="6549"/>
        <pc:sldMkLst>
          <pc:docMk/>
          <pc:sldMk cId="783190951" sldId="459"/>
        </pc:sldMkLst>
        <pc:spChg chg="mod">
          <ac:chgData name="Weifeng Xu" userId="e7aed605-a3dd-4d5a-a692-a87037af107b" providerId="ADAL" clId="{FA816255-E05D-4E89-B9CD-594FC040AD65}" dt="2021-09-07T12:04:14.638" v="6" actId="6549"/>
          <ac:spMkLst>
            <pc:docMk/>
            <pc:sldMk cId="783190951" sldId="459"/>
            <ac:spMk id="4" creationId="{035D489E-10E1-4BC8-9FA1-376264A399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PATH=/some/new/path:$PATH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my_first_file.txt </a:t>
            </a:r>
          </a:p>
          <a:p>
            <a:r>
              <a:rPr lang="en-GB" dirty="0"/>
              <a:t>grep "hello" my_first_file.txt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"Hello World" &gt; myFile.txt</a:t>
            </a:r>
          </a:p>
          <a:p>
            <a:r>
              <a:rPr lang="en-US" dirty="0"/>
              <a:t>ls myFile.txt -l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5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PATH=/home/kali/</a:t>
            </a:r>
            <a:r>
              <a:rPr lang="en-GB" dirty="0" err="1"/>
              <a:t>myfolder</a:t>
            </a:r>
            <a:r>
              <a:rPr lang="en-GB" dirty="0"/>
              <a:t>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4281180" y="3818903"/>
            <a:ext cx="706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9648968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3248167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Linux Command Line Tutorial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0131F-1AEC-4AF1-B829-666197484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38" b="52891"/>
          <a:stretch/>
        </p:blipFill>
        <p:spPr>
          <a:xfrm>
            <a:off x="9224162" y="178381"/>
            <a:ext cx="2887676" cy="1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42943-7D23-400D-9B1A-4677A16C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81" y="1909032"/>
            <a:ext cx="8659294" cy="3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8556-FFBB-4950-9906-6CE885483EC7}"/>
              </a:ext>
            </a:extLst>
          </p:cNvPr>
          <p:cNvSpPr txBox="1"/>
          <p:nvPr/>
        </p:nvSpPr>
        <p:spPr>
          <a:xfrm>
            <a:off x="1306081" y="1527243"/>
            <a:ext cx="29806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human readable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6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File Structure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system">
            <a:extLst>
              <a:ext uri="{FF2B5EF4-FFF2-40B4-BE49-F238E27FC236}">
                <a16:creationId xmlns:a16="http://schemas.microsoft.com/office/drawing/2014/main" id="{3E0AD755-377C-4748-9A20-1D28D996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6" y="87465"/>
            <a:ext cx="11725702" cy="64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D1908-2313-4F74-9581-9C6073554178}"/>
              </a:ext>
            </a:extLst>
          </p:cNvPr>
          <p:cNvSpPr/>
          <p:nvPr/>
        </p:nvSpPr>
        <p:spPr>
          <a:xfrm>
            <a:off x="3695531" y="6642556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B9DEE-BA9B-462E-84AF-DD4AE01F02A6}"/>
              </a:ext>
            </a:extLst>
          </p:cNvPr>
          <p:cNvSpPr/>
          <p:nvPr/>
        </p:nvSpPr>
        <p:spPr>
          <a:xfrm>
            <a:off x="10082247" y="1622065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9D30-C3EC-48AB-8C68-BE8683ED90AA}"/>
              </a:ext>
            </a:extLst>
          </p:cNvPr>
          <p:cNvSpPr/>
          <p:nvPr/>
        </p:nvSpPr>
        <p:spPr>
          <a:xfrm>
            <a:off x="10139234" y="4899328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40CF-B990-4288-9B6B-5E7C6758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b="3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7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F3735-5D07-4AA6-9E59-C9E7401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</a:t>
            </a:r>
            <a:r>
              <a:rPr lang="en-GB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047EB-062B-4EC2-B491-F60F45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696"/>
            <a:ext cx="9993923" cy="260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2431A-9E08-41F2-9066-2C399D1C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3635"/>
            <a:ext cx="5072555" cy="91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A655E-145B-4FA8-83D9-59229527F4AA}"/>
              </a:ext>
            </a:extLst>
          </p:cNvPr>
          <p:cNvSpPr txBox="1"/>
          <p:nvPr/>
        </p:nvSpPr>
        <p:spPr>
          <a:xfrm>
            <a:off x="838200" y="4804304"/>
            <a:ext cx="133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Clear screen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44E78-D134-4A4A-BC87-2980D631A5FC}"/>
              </a:ext>
            </a:extLst>
          </p:cNvPr>
          <p:cNvSpPr txBox="1"/>
          <p:nvPr/>
        </p:nvSpPr>
        <p:spPr>
          <a:xfrm>
            <a:off x="838200" y="1684363"/>
            <a:ext cx="589764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Check where you are (impact all the commands you entered)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8AEB8-4624-416A-9BA5-4FE710C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4" y="1846187"/>
            <a:ext cx="10295084" cy="355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73511-F5D4-40D9-9ACD-D7A57A80B023}"/>
              </a:ext>
            </a:extLst>
          </p:cNvPr>
          <p:cNvSpPr txBox="1"/>
          <p:nvPr/>
        </p:nvSpPr>
        <p:spPr>
          <a:xfrm>
            <a:off x="880364" y="1459149"/>
            <a:ext cx="2894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details of file/directory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2149-A8A6-405F-A4D2-20AD826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145-3CB8-4774-959D-5459D1B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74767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341-F4CD-434D-B699-D48DA8E762F7}"/>
              </a:ext>
            </a:extLst>
          </p:cNvPr>
          <p:cNvSpPr txBox="1"/>
          <p:nvPr/>
        </p:nvSpPr>
        <p:spPr>
          <a:xfrm>
            <a:off x="7612967" y="2092921"/>
            <a:ext cx="28518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Remember use following command for help</a:t>
            </a:r>
          </a:p>
          <a:p>
            <a:r>
              <a:rPr lang="en-GB" dirty="0">
                <a:solidFill>
                  <a:srgbClr val="FF0000"/>
                </a:solidFill>
              </a:rPr>
              <a:t>tree --help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6536-78F7-43B6-9E92-08FC8B66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i="1" dirty="0">
                <a:solidFill>
                  <a:srgbClr val="7030A0"/>
                </a:solidFill>
              </a:rPr>
              <a:t>current working directory</a:t>
            </a:r>
            <a:r>
              <a:rPr lang="en-GB" dirty="0"/>
              <a:t> (</a:t>
            </a:r>
            <a:r>
              <a:rPr lang="en-GB" i="1" dirty="0" err="1">
                <a:solidFill>
                  <a:srgbClr val="FF0000"/>
                </a:solidFill>
              </a:rPr>
              <a:t>pwd</a:t>
            </a:r>
            <a:r>
              <a:rPr lang="en-GB" dirty="0"/>
              <a:t>)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3BE4-50DC-42BD-89BA-B3BDF22E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690688"/>
            <a:ext cx="3353091" cy="46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B606E-A002-43A4-BA6E-C0D01FC8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6" y="2391508"/>
            <a:ext cx="4279771" cy="3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C5E-F559-434C-8569-D7985BB6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 </a:t>
            </a:r>
            <a:r>
              <a:rPr lang="en-GB" i="1" dirty="0">
                <a:solidFill>
                  <a:srgbClr val="7030A0"/>
                </a:solidFill>
              </a:rPr>
              <a:t>ls</a:t>
            </a:r>
            <a:r>
              <a:rPr lang="en-GB" dirty="0"/>
              <a:t> command under </a:t>
            </a:r>
            <a:r>
              <a:rPr lang="en-GB" i="1" dirty="0">
                <a:solidFill>
                  <a:srgbClr val="7030A0"/>
                </a:solidFill>
              </a:rPr>
              <a:t>/bin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B2C5-89F6-4E83-B749-C45C950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6349"/>
            <a:ext cx="6499401" cy="15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05D13-BD3B-4BAD-A54B-F0420A99B37F}"/>
              </a:ext>
            </a:extLst>
          </p:cNvPr>
          <p:cNvSpPr txBox="1"/>
          <p:nvPr/>
        </p:nvSpPr>
        <p:spPr>
          <a:xfrm>
            <a:off x="767860" y="4220537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Why can </a:t>
            </a:r>
            <a:r>
              <a:rPr lang="en-GB" sz="2400" i="1" dirty="0">
                <a:solidFill>
                  <a:srgbClr val="7030A0"/>
                </a:solidFill>
              </a:rPr>
              <a:t>ls</a:t>
            </a:r>
            <a:r>
              <a:rPr lang="en-GB" sz="2400" dirty="0"/>
              <a:t> be executed in any folder?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D6EB-8B42-4167-9B41-B77F0C7A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2DDE-BF6D-459D-9188-84B17B47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Virtual file system</a:t>
            </a:r>
          </a:p>
          <a:p>
            <a:r>
              <a:rPr lang="en-GB" dirty="0"/>
              <a:t>File structure</a:t>
            </a:r>
          </a:p>
          <a:p>
            <a:r>
              <a:rPr lang="en-GB" dirty="0"/>
              <a:t>Path and path variable </a:t>
            </a:r>
          </a:p>
          <a:p>
            <a:r>
              <a:rPr lang="en-GB" dirty="0"/>
              <a:t>Create folders and files</a:t>
            </a:r>
          </a:p>
          <a:p>
            <a:r>
              <a:rPr lang="en-GB" dirty="0"/>
              <a:t>File copy &amp; deletion</a:t>
            </a:r>
          </a:p>
          <a:p>
            <a:r>
              <a:rPr lang="en-GB" dirty="0"/>
              <a:t>Search for information</a:t>
            </a:r>
          </a:p>
          <a:p>
            <a:r>
              <a:rPr lang="en-GB" dirty="0"/>
              <a:t>Networks</a:t>
            </a:r>
          </a:p>
          <a:p>
            <a:r>
              <a:rPr lang="en-GB" dirty="0"/>
              <a:t>Create a batch file</a:t>
            </a:r>
          </a:p>
          <a:p>
            <a:r>
              <a:rPr lang="en-GB" dirty="0"/>
              <a:t>Update/install software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1579-6CF5-449F-B054-03A194D4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and Path variable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785D-911F-4C9D-BA71-488C434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2C95-538B-4A08-B4E6-4CB98BB8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489E-10E1-4BC8-9FA1-376264A3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4953"/>
            <a:ext cx="10515600" cy="1222009"/>
          </a:xfrm>
        </p:spPr>
        <p:txBody>
          <a:bodyPr>
            <a:normAutofit/>
          </a:bodyPr>
          <a:lstStyle/>
          <a:p>
            <a:r>
              <a:rPr lang="en-US" dirty="0"/>
              <a:t>Write absolute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/home/user-1/folder-1/file.txt</a:t>
            </a:r>
          </a:p>
          <a:p>
            <a:r>
              <a:rPr lang="en-US" dirty="0"/>
              <a:t>Under </a:t>
            </a:r>
            <a:r>
              <a:rPr lang="en-US" dirty="0">
                <a:solidFill>
                  <a:srgbClr val="FF0000"/>
                </a:solidFill>
              </a:rPr>
              <a:t>folder-2</a:t>
            </a:r>
            <a:r>
              <a:rPr lang="en-US" dirty="0"/>
              <a:t>, write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../folder-1/file.txt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A687-8D1B-4875-BFDA-8ADD27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838200" y="1547446"/>
            <a:ext cx="8017192" cy="3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208B58-0E66-44D6-BA81-6687A0D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to parent path using relative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ACD9C-686E-43F4-A55E-E9A1ED1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94"/>
            <a:ext cx="5850491" cy="25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4E1-9F76-4A05-9759-D484EE0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variable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D7F13-03FC-4EC4-9428-27D5E276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107"/>
            <a:ext cx="10515600" cy="2253640"/>
          </a:xfrm>
        </p:spPr>
        <p:txBody>
          <a:bodyPr/>
          <a:lstStyle/>
          <a:p>
            <a:r>
              <a:rPr lang="en-GB" dirty="0"/>
              <a:t>How does OS execute a command?</a:t>
            </a:r>
          </a:p>
          <a:p>
            <a:pPr lvl="1"/>
            <a:r>
              <a:rPr lang="en-GB" dirty="0"/>
              <a:t>search command in current directory</a:t>
            </a:r>
          </a:p>
          <a:p>
            <a:pPr lvl="1"/>
            <a:r>
              <a:rPr lang="en-GB" dirty="0"/>
              <a:t>if can’t find it, search for command in each path defined in path variable</a:t>
            </a:r>
          </a:p>
          <a:p>
            <a:pPr lvl="1"/>
            <a:r>
              <a:rPr lang="en-GB" dirty="0"/>
              <a:t>if can’t find it, OS throws </a:t>
            </a:r>
            <a:r>
              <a:rPr lang="en-GB" i="1" dirty="0">
                <a:solidFill>
                  <a:srgbClr val="FF0000"/>
                </a:solidFill>
              </a:rPr>
              <a:t>command not found </a:t>
            </a:r>
            <a:r>
              <a:rPr lang="en-GB" dirty="0"/>
              <a:t>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14166-9547-414F-8ED8-9B3752D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386"/>
            <a:ext cx="9848800" cy="146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563E-1189-4CFB-85C3-054524E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53" y="5247419"/>
            <a:ext cx="5053670" cy="9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637-05A9-4D8D-A6A4-BA896E68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AFC04-0255-46C3-ABC8-5EB32834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3454"/>
            <a:ext cx="9667267" cy="20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5A1B-917A-4F18-A320-841B9C86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the new path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9BD7-579A-4628-AE3F-40735B7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0" y="1895105"/>
            <a:ext cx="7601830" cy="371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2E97D-DAD4-40CE-8AAA-AEF3A06F2446}"/>
              </a:ext>
            </a:extLst>
          </p:cNvPr>
          <p:cNvSpPr txBox="1"/>
          <p:nvPr/>
        </p:nvSpPr>
        <p:spPr>
          <a:xfrm>
            <a:off x="5914417" y="5632611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discuss the details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Create folders and files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C96FA9A-1183-48CA-83F5-6A97EF32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6470650"/>
            <a:ext cx="731838" cy="387350"/>
          </a:xfrm>
        </p:spPr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404E3-1F73-4DBA-8193-52C681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folders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59BC-2C00-4D24-9EB8-583C6503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1958124"/>
            <a:ext cx="1172533" cy="11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047A3-B53D-4B03-A619-26EA584D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3359974"/>
            <a:ext cx="1172533" cy="117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44DE-3C98-4200-94E3-4144E52CF055}"/>
              </a:ext>
            </a:extLst>
          </p:cNvPr>
          <p:cNvSpPr txBox="1"/>
          <p:nvPr/>
        </p:nvSpPr>
        <p:spPr>
          <a:xfrm>
            <a:off x="9023138" y="3814598"/>
            <a:ext cx="16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9C713-16B9-48BC-8E07-9AD20E5F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8" y="4820396"/>
            <a:ext cx="1172533" cy="1172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F8C0C-F014-4CEC-87C6-698EE00C131B}"/>
              </a:ext>
            </a:extLst>
          </p:cNvPr>
          <p:cNvSpPr txBox="1"/>
          <p:nvPr/>
        </p:nvSpPr>
        <p:spPr>
          <a:xfrm>
            <a:off x="9023138" y="5263132"/>
            <a:ext cx="21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mysubfolder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1E172-42FC-4D64-814D-A00AFEFE7C4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09406" y="3130657"/>
            <a:ext cx="0" cy="2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B83369-5D73-4810-B2E4-DA9F65309A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609405" y="4532507"/>
            <a:ext cx="1" cy="28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30EBA0-2481-4514-A32F-9A9F10024018}"/>
              </a:ext>
            </a:extLst>
          </p:cNvPr>
          <p:cNvSpPr txBox="1"/>
          <p:nvPr/>
        </p:nvSpPr>
        <p:spPr>
          <a:xfrm>
            <a:off x="9221240" y="2591563"/>
            <a:ext cx="11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591DD-0DBD-46F2-AD96-2345846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3" y="2946304"/>
            <a:ext cx="6949142" cy="18394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9A012-E655-49FA-BFED-CD3E646648D3}"/>
              </a:ext>
            </a:extLst>
          </p:cNvPr>
          <p:cNvCxnSpPr>
            <a:endCxn id="6" idx="1"/>
          </p:cNvCxnSpPr>
          <p:nvPr/>
        </p:nvCxnSpPr>
        <p:spPr>
          <a:xfrm flipV="1">
            <a:off x="5685688" y="3946241"/>
            <a:ext cx="3337451" cy="4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5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EC05-5ABF-49F6-9344-D765E8D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BBD3E-32DF-456B-9917-C807431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104"/>
            <a:ext cx="6461369" cy="17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190F-F498-4579-95E4-32C5315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text file</a:t>
            </a:r>
            <a:endParaRPr lang="en-US" dirty="0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5D6727BE-BDDB-4E4D-8619-18D4743067EF}"/>
              </a:ext>
            </a:extLst>
          </p:cNvPr>
          <p:cNvSpPr/>
          <p:nvPr/>
        </p:nvSpPr>
        <p:spPr>
          <a:xfrm>
            <a:off x="8189005" y="4401316"/>
            <a:ext cx="790426" cy="7158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388DF-4B0D-4913-93D9-823891035961}"/>
              </a:ext>
            </a:extLst>
          </p:cNvPr>
          <p:cNvSpPr txBox="1"/>
          <p:nvPr/>
        </p:nvSpPr>
        <p:spPr>
          <a:xfrm>
            <a:off x="8994354" y="4515813"/>
            <a:ext cx="1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my_first_file.txt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746A7D-D0A9-4E01-A685-AFABCE3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1708884"/>
            <a:ext cx="1016456" cy="101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BCC-1B28-4C35-AEE6-89938BC3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3013204"/>
            <a:ext cx="1016456" cy="1016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A350D-489E-4E46-AC95-FB918ED67136}"/>
              </a:ext>
            </a:extLst>
          </p:cNvPr>
          <p:cNvSpPr txBox="1"/>
          <p:nvPr/>
        </p:nvSpPr>
        <p:spPr>
          <a:xfrm>
            <a:off x="8203574" y="3381750"/>
            <a:ext cx="1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31C54-6C15-42A8-ACBB-CCDAA2D191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97233" y="2725340"/>
            <a:ext cx="0" cy="2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9F48B-C041-4FE2-A262-0CAACD56FC5E}"/>
              </a:ext>
            </a:extLst>
          </p:cNvPr>
          <p:cNvCxnSpPr>
            <a:cxnSpLocks/>
          </p:cNvCxnSpPr>
          <p:nvPr/>
        </p:nvCxnSpPr>
        <p:spPr>
          <a:xfrm flipH="1">
            <a:off x="8584218" y="3928855"/>
            <a:ext cx="9846" cy="35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593F86-C756-4E3F-92BE-EA283F20B56B}"/>
              </a:ext>
            </a:extLst>
          </p:cNvPr>
          <p:cNvSpPr txBox="1"/>
          <p:nvPr/>
        </p:nvSpPr>
        <p:spPr>
          <a:xfrm>
            <a:off x="8189005" y="2112932"/>
            <a:ext cx="13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\user home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C1DDE-2709-47A5-9409-BA7A194C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97598"/>
            <a:ext cx="6716833" cy="94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D326CD-1B00-404F-889B-F52B129C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91837"/>
            <a:ext cx="5584631" cy="822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29C5E-7E76-4CBB-BA03-809BA5DF65F7}"/>
              </a:ext>
            </a:extLst>
          </p:cNvPr>
          <p:cNvSpPr txBox="1"/>
          <p:nvPr/>
        </p:nvSpPr>
        <p:spPr>
          <a:xfrm>
            <a:off x="832493" y="3622505"/>
            <a:ext cx="35853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the content of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748DE-B87F-46E1-85CE-18BC28F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 (VFS)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5998-F27E-4AEE-9CD2-E97520A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content of the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8" y="1868943"/>
            <a:ext cx="9462820" cy="2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File Copy &amp; Deletion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B279899-3FD7-4682-B769-9D696F3A3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731838" cy="523875"/>
          </a:xfrm>
        </p:spPr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1" y="2416217"/>
            <a:ext cx="9624953" cy="12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 to a different 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7" y="2238339"/>
            <a:ext cx="8422364" cy="1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file: </a:t>
            </a:r>
            <a:r>
              <a:rPr lang="en-US" dirty="0" err="1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6" y="2068004"/>
            <a:ext cx="6753193" cy="1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file (</a:t>
            </a:r>
            <a:r>
              <a:rPr lang="en-US" dirty="0">
                <a:solidFill>
                  <a:srgbClr val="FF0000"/>
                </a:solidFill>
              </a:rPr>
              <a:t>mv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20" y="2275896"/>
            <a:ext cx="8508944" cy="1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0E406-7148-4062-8E59-8477B01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659C2-1B51-4AD4-9F42-DC433494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B109A-81C9-4DD3-8487-BE9AFF4E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a string in a text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C72D0-D62A-499C-A6B8-7C849AB1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7" y="1892957"/>
            <a:ext cx="4935874" cy="241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4B83A-F831-40D4-82DA-F49661823B00}"/>
              </a:ext>
            </a:extLst>
          </p:cNvPr>
          <p:cNvSpPr txBox="1"/>
          <p:nvPr/>
        </p:nvSpPr>
        <p:spPr>
          <a:xfrm>
            <a:off x="970658" y="4477949"/>
            <a:ext cx="47613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line number while displaying the output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437B6-903E-460C-9EB2-20C06AB0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6" y="4847281"/>
            <a:ext cx="4761363" cy="86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FB75A-E6AF-44D0-96A9-AE129FC68B33}"/>
              </a:ext>
            </a:extLst>
          </p:cNvPr>
          <p:cNvSpPr txBox="1"/>
          <p:nvPr/>
        </p:nvSpPr>
        <p:spPr>
          <a:xfrm>
            <a:off x="970657" y="1516071"/>
            <a:ext cx="14512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6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2A6D-5381-41E2-B506-D53AEA7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file names that that contains the given string/pattern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83B3-8302-4D0C-B0C7-D3AD121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89" y="2363292"/>
            <a:ext cx="4483443" cy="123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B56-5CBF-4DE9-8088-9CA3B92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" y="2363292"/>
            <a:ext cx="6518168" cy="1641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BF884-CDEF-4D7A-914C-9F0D4CEB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4004293"/>
            <a:ext cx="7192026" cy="172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C795-1940-4E5A-899F-EA8CDF1F6AE5}"/>
              </a:ext>
            </a:extLst>
          </p:cNvPr>
          <p:cNvSpPr txBox="1"/>
          <p:nvPr/>
        </p:nvSpPr>
        <p:spPr>
          <a:xfrm>
            <a:off x="677710" y="1976003"/>
            <a:ext cx="15053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help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E252C-8AA9-4860-AF85-370DFD079DB5}"/>
              </a:ext>
            </a:extLst>
          </p:cNvPr>
          <p:cNvSpPr txBox="1"/>
          <p:nvPr/>
        </p:nvSpPr>
        <p:spPr>
          <a:xfrm>
            <a:off x="7394488" y="1993960"/>
            <a:ext cx="36277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file contains “hello”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C988F-E9BC-43F2-81CE-1E02CB63E18F}"/>
              </a:ext>
            </a:extLst>
          </p:cNvPr>
          <p:cNvCxnSpPr/>
          <p:nvPr/>
        </p:nvCxnSpPr>
        <p:spPr>
          <a:xfrm flipV="1">
            <a:off x="7488195" y="3262184"/>
            <a:ext cx="1112108" cy="2100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Networking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29EBD6-9020-4FA5-A207-E10BCF67C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7295B-378C-4630-9C5F-6D42BC5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VFS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5951C-3427-4B1F-BFA6-46E91D76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42753" cy="429382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VFS allows client applications to access different types of concrete file systems in a uniform way</a:t>
            </a:r>
          </a:p>
          <a:p>
            <a:pPr lvl="1"/>
            <a:r>
              <a:rPr lang="en-GB" dirty="0"/>
              <a:t>provides an abstract layer for upper-layer applications</a:t>
            </a:r>
          </a:p>
          <a:p>
            <a:r>
              <a:rPr lang="en-GB" dirty="0"/>
              <a:t>Each and everything in Linux is a </a:t>
            </a:r>
            <a:r>
              <a:rPr lang="en-GB" dirty="0">
                <a:solidFill>
                  <a:srgbClr val="FF0000"/>
                </a:solidFill>
              </a:rPr>
              <a:t>file</a:t>
            </a:r>
          </a:p>
          <a:p>
            <a:pPr lvl="1"/>
            <a:r>
              <a:rPr lang="en-GB" dirty="0"/>
              <a:t>file, directory</a:t>
            </a:r>
          </a:p>
          <a:p>
            <a:pPr lvl="1"/>
            <a:r>
              <a:rPr lang="en-GB" dirty="0"/>
              <a:t>Hard disks, CD/DVD, NIC, USB</a:t>
            </a:r>
          </a:p>
          <a:p>
            <a:r>
              <a:rPr lang="en-GB" dirty="0"/>
              <a:t>OS recognizes files by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(index node)</a:t>
            </a:r>
            <a:endParaRPr lang="en-US" dirty="0"/>
          </a:p>
        </p:txBody>
      </p:sp>
      <p:pic>
        <p:nvPicPr>
          <p:cNvPr id="1026" name="Picture 2" descr="Graphic of an abstraction layer over different file systems and storage devices">
            <a:extLst>
              <a:ext uri="{FF2B5EF4-FFF2-40B4-BE49-F238E27FC236}">
                <a16:creationId xmlns:a16="http://schemas.microsoft.com/office/drawing/2014/main" id="{97BABED6-88A6-4322-B0AD-D162CA6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90688"/>
            <a:ext cx="5482929" cy="4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BE11-29B6-417D-8DCD-1C0E1D5326AC}"/>
              </a:ext>
            </a:extLst>
          </p:cNvPr>
          <p:cNvCxnSpPr>
            <a:cxnSpLocks/>
          </p:cNvCxnSpPr>
          <p:nvPr/>
        </p:nvCxnSpPr>
        <p:spPr>
          <a:xfrm>
            <a:off x="5416062" y="4790831"/>
            <a:ext cx="1336431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3949EA-E1B0-453F-943D-83D259055F3E}"/>
              </a:ext>
            </a:extLst>
          </p:cNvPr>
          <p:cNvCxnSpPr/>
          <p:nvPr/>
        </p:nvCxnSpPr>
        <p:spPr>
          <a:xfrm>
            <a:off x="5416062" y="2852615"/>
            <a:ext cx="984737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7FBBD-DC29-48D0-9F98-6723CE278B4B}"/>
              </a:ext>
            </a:extLst>
          </p:cNvPr>
          <p:cNvCxnSpPr/>
          <p:nvPr/>
        </p:nvCxnSpPr>
        <p:spPr>
          <a:xfrm>
            <a:off x="5416062" y="2852615"/>
            <a:ext cx="1930400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7603F-DDC5-45E7-9675-1CBA97289273}"/>
              </a:ext>
            </a:extLst>
          </p:cNvPr>
          <p:cNvCxnSpPr/>
          <p:nvPr/>
        </p:nvCxnSpPr>
        <p:spPr>
          <a:xfrm>
            <a:off x="5416062" y="2852615"/>
            <a:ext cx="3407507" cy="34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B6908-A50C-41C9-A229-FCF42C20BD40}"/>
              </a:ext>
            </a:extLst>
          </p:cNvPr>
          <p:cNvCxnSpPr/>
          <p:nvPr/>
        </p:nvCxnSpPr>
        <p:spPr>
          <a:xfrm>
            <a:off x="5416062" y="2852615"/>
            <a:ext cx="4517292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CF596E-CE64-469F-958F-BDA47ACE1ACF}"/>
              </a:ext>
            </a:extLst>
          </p:cNvPr>
          <p:cNvSpPr txBox="1"/>
          <p:nvPr/>
        </p:nvSpPr>
        <p:spPr>
          <a:xfrm>
            <a:off x="6697785" y="6619836"/>
            <a:ext cx="5072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https://developer.ibm.com/technologies/linux/tutorials/l-virtual-filesystem-switch/</a:t>
            </a:r>
          </a:p>
        </p:txBody>
      </p:sp>
    </p:spTree>
    <p:extLst>
      <p:ext uri="{BB962C8B-B14F-4D97-AF65-F5344CB8AC3E}">
        <p14:creationId xmlns:p14="http://schemas.microsoft.com/office/powerpoint/2010/main" val="262307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domain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2359587"/>
            <a:ext cx="10326541" cy="1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7" y="2397691"/>
            <a:ext cx="7201905" cy="16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81" y="610438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249"/>
            <a:ext cx="12192000" cy="4075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440F-A056-4BE8-BB8E-3861FE91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820A-133A-4CBD-BD17-4AFBF584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script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16E1-ED0F-467D-A861-5A01B548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364ED-6372-42B0-8F40-B24AA14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script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42376-3771-4A23-988A-14E881E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5" y="2091103"/>
            <a:ext cx="5084805" cy="198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32C83-75BB-4834-92CD-1D2764C7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4744122"/>
            <a:ext cx="66892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9246C-5DBA-4DED-9015-D17CDBB97641}"/>
              </a:ext>
            </a:extLst>
          </p:cNvPr>
          <p:cNvSpPr txBox="1"/>
          <p:nvPr/>
        </p:nvSpPr>
        <p:spPr>
          <a:xfrm>
            <a:off x="895865" y="4349268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Check permission of files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4ED7B-C96A-4351-AAAA-9646E192FBFD}"/>
              </a:ext>
            </a:extLst>
          </p:cNvPr>
          <p:cNvSpPr txBox="1"/>
          <p:nvPr/>
        </p:nvSpPr>
        <p:spPr>
          <a:xfrm>
            <a:off x="895865" y="1721771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script using </a:t>
            </a:r>
            <a:r>
              <a:rPr lang="en-GB" dirty="0" err="1"/>
              <a:t>leafpad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A334F-F2DA-484C-B219-4E9F22B2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36" y="3081763"/>
            <a:ext cx="4116160" cy="1796142"/>
          </a:xfrm>
          <a:prstGeom prst="rect">
            <a:avLst/>
          </a:prstGeom>
        </p:spPr>
      </p:pic>
      <p:sp>
        <p:nvSpPr>
          <p:cNvPr id="14" name="Right Arrow 14">
            <a:extLst>
              <a:ext uri="{FF2B5EF4-FFF2-40B4-BE49-F238E27FC236}">
                <a16:creationId xmlns:a16="http://schemas.microsoft.com/office/drawing/2014/main" id="{8C2B2658-1045-4FCC-BBFF-9F50A6C9B15C}"/>
              </a:ext>
            </a:extLst>
          </p:cNvPr>
          <p:cNvSpPr/>
          <p:nvPr/>
        </p:nvSpPr>
        <p:spPr>
          <a:xfrm rot="20585164" flipV="1">
            <a:off x="2136959" y="4879305"/>
            <a:ext cx="6023345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" y="1604585"/>
            <a:ext cx="5105400" cy="42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3" y="3822083"/>
            <a:ext cx="6401693" cy="1498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63" y="1359284"/>
            <a:ext cx="6693835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CE5-4D04-4CBA-8767-87D758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script in a different folder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DE48-F833-4C4D-AEA6-65EC6152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831"/>
            <a:ext cx="6664036" cy="27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730-4F34-4130-AAF8-EBC15D0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path to the path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627BB-5496-40EF-8103-AF171432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7" y="1526521"/>
            <a:ext cx="9747116" cy="49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77B5E-3139-4C66-8935-9AA9B15E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Update/Install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7D27-F957-4AEB-B39F-C8C34744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87"/>
            <a:ext cx="8903943" cy="2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6BD-A20C-4FE3-B3D0-DE3471C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inode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8973-1ADD-4770-A5C6-3ED22137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75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inode</a:t>
            </a:r>
            <a:r>
              <a:rPr lang="en-GB" dirty="0"/>
              <a:t> is an ID of a file</a:t>
            </a:r>
          </a:p>
          <a:p>
            <a:pPr lvl="1"/>
            <a:r>
              <a:rPr lang="en-GB" dirty="0"/>
              <a:t>unique number</a:t>
            </a:r>
          </a:p>
          <a:p>
            <a:r>
              <a:rPr lang="en-GB" dirty="0" err="1"/>
              <a:t>inode</a:t>
            </a:r>
            <a:r>
              <a:rPr lang="en-GB" dirty="0"/>
              <a:t> is a data structure of a file</a:t>
            </a:r>
          </a:p>
          <a:p>
            <a:pPr lvl="1"/>
            <a:r>
              <a:rPr lang="en-GB" dirty="0"/>
              <a:t>You store your information in a file, and the operating system stores the information/metadata about a file in an </a:t>
            </a:r>
            <a:r>
              <a:rPr lang="en-GB" dirty="0" err="1"/>
              <a:t>inode</a:t>
            </a:r>
            <a:endParaRPr lang="en-GB" dirty="0"/>
          </a:p>
          <a:p>
            <a:r>
              <a:rPr lang="en-GB" dirty="0" err="1"/>
              <a:t>inode</a:t>
            </a:r>
            <a:r>
              <a:rPr lang="en-GB" dirty="0"/>
              <a:t> points to the content of a file</a:t>
            </a:r>
          </a:p>
          <a:p>
            <a:r>
              <a:rPr lang="en-GB" dirty="0"/>
              <a:t>How to access to a file?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file name=&gt;</a:t>
            </a:r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BF09A-60A9-45E0-A526-3C859DF2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55" y="0"/>
            <a:ext cx="4251966" cy="3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720A7-2A9A-4F8F-8634-DCA2F2DE3064}"/>
              </a:ext>
            </a:extLst>
          </p:cNvPr>
          <p:cNvSpPr txBox="1"/>
          <p:nvPr/>
        </p:nvSpPr>
        <p:spPr>
          <a:xfrm>
            <a:off x="8174892" y="6596390"/>
            <a:ext cx="3423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https://www.slashroot.in/inode-and-its-structure-linux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07391-1545-4E1F-8009-63028612972F}"/>
              </a:ext>
            </a:extLst>
          </p:cNvPr>
          <p:cNvCxnSpPr>
            <a:cxnSpLocks/>
          </p:cNvCxnSpPr>
          <p:nvPr/>
        </p:nvCxnSpPr>
        <p:spPr>
          <a:xfrm flipV="1">
            <a:off x="4338536" y="1268427"/>
            <a:ext cx="4430326" cy="72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47ABBB-72B0-41C5-8F01-D118479E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0" y="3363841"/>
            <a:ext cx="1522168" cy="33633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E99B7-4DD8-4194-9313-6D742A2FC80C}"/>
              </a:ext>
            </a:extLst>
          </p:cNvPr>
          <p:cNvCxnSpPr>
            <a:cxnSpLocks/>
          </p:cNvCxnSpPr>
          <p:nvPr/>
        </p:nvCxnSpPr>
        <p:spPr>
          <a:xfrm>
            <a:off x="5806831" y="2841068"/>
            <a:ext cx="1570892" cy="155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0479DE-353E-43E3-85FD-C447AFEDAE00}"/>
              </a:ext>
            </a:extLst>
          </p:cNvPr>
          <p:cNvSpPr txBox="1"/>
          <p:nvPr/>
        </p:nvSpPr>
        <p:spPr>
          <a:xfrm>
            <a:off x="8895330" y="3531569"/>
            <a:ext cx="25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permission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EBD2-ED41-4B1F-A6A2-41C777213C37}"/>
              </a:ext>
            </a:extLst>
          </p:cNvPr>
          <p:cNvSpPr txBox="1"/>
          <p:nvPr/>
        </p:nvSpPr>
        <p:spPr>
          <a:xfrm>
            <a:off x="9022982" y="5314816"/>
            <a:ext cx="212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pointers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A74387A-0410-44B2-B340-2B2D226ED72D}"/>
              </a:ext>
            </a:extLst>
          </p:cNvPr>
          <p:cNvSpPr/>
          <p:nvPr/>
        </p:nvSpPr>
        <p:spPr>
          <a:xfrm>
            <a:off x="8768862" y="4650154"/>
            <a:ext cx="187569" cy="1703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B4FA-121E-45FD-915B-8AC50E35ED7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661798" y="3716235"/>
            <a:ext cx="2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 terminator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852426" y="1935564"/>
            <a:ext cx="6727015" cy="1232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41" y="1"/>
            <a:ext cx="3419060" cy="6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0" y="240856"/>
            <a:ext cx="10618681" cy="6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1552412"/>
            <a:ext cx="9297697" cy="45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D5774-5837-4C41-A0B8-979FDAEC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a Linux Terminator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507A4-8C0E-48D0-8A5A-8BFCA8B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51"/>
            <a:ext cx="6168773" cy="42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ACCFB-5720-477D-959E-B699A772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File inode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6D9F4-577D-4B6F-BA44-9FC955D3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5" y="643466"/>
            <a:ext cx="6905984" cy="588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9E270-98BD-42FE-9F09-FD1F6045A2EC}"/>
              </a:ext>
            </a:extLst>
          </p:cNvPr>
          <p:cNvSpPr txBox="1"/>
          <p:nvPr/>
        </p:nvSpPr>
        <p:spPr>
          <a:xfrm>
            <a:off x="8799812" y="1695794"/>
            <a:ext cx="24699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</a:t>
            </a:r>
            <a:r>
              <a:rPr lang="en-GB" sz="1600" i="1" dirty="0" err="1">
                <a:solidFill>
                  <a:srgbClr val="FF0000"/>
                </a:solidFill>
              </a:rPr>
              <a:t>i</a:t>
            </a:r>
            <a:r>
              <a:rPr lang="en-GB" sz="1600" i="1" dirty="0">
                <a:solidFill>
                  <a:srgbClr val="FF0000"/>
                </a:solidFill>
              </a:rPr>
              <a:t>, --</a:t>
            </a:r>
            <a:r>
              <a:rPr lang="en-GB" sz="1600" i="1" dirty="0" err="1">
                <a:solidFill>
                  <a:srgbClr val="FF0000"/>
                </a:solidFill>
              </a:rPr>
              <a:t>inode</a:t>
            </a:r>
            <a:r>
              <a:rPr lang="en-GB" sz="1600" i="1" dirty="0">
                <a:solidFill>
                  <a:srgbClr val="FF0000"/>
                </a:solidFill>
              </a:rPr>
              <a:t>      </a:t>
            </a:r>
            <a:r>
              <a:rPr lang="en-GB" sz="1600" dirty="0"/>
              <a:t>print the index number of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-a, --all   </a:t>
            </a:r>
            <a:r>
              <a:rPr lang="en-GB" sz="1600" dirty="0"/>
              <a:t>do not ignore entries starting with . (hidden file)</a:t>
            </a:r>
          </a:p>
        </p:txBody>
      </p:sp>
    </p:spTree>
    <p:extLst>
      <p:ext uri="{BB962C8B-B14F-4D97-AF65-F5344CB8AC3E}">
        <p14:creationId xmlns:p14="http://schemas.microsoft.com/office/powerpoint/2010/main" val="275254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CBCC3-0B20-4F74-9E49-25F3BAAF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8754"/>
            <a:ext cx="8634208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A890-57B6-4DFA-929A-AE449FC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Disk free information (</a:t>
            </a:r>
            <a:r>
              <a:rPr lang="en-GB" i="1" dirty="0">
                <a:solidFill>
                  <a:srgbClr val="7030A0"/>
                </a:solidFill>
              </a:rPr>
              <a:t>df</a:t>
            </a:r>
            <a:r>
              <a:rPr lang="en-GB" dirty="0"/>
              <a:t>) </a:t>
            </a:r>
            <a:r>
              <a:rPr lang="en-GB" dirty="0" err="1"/>
              <a:t>inode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52C3E-CC0A-47E4-B981-B93BE117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43" y="1852911"/>
            <a:ext cx="9018008" cy="37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A09-D0C7-4AD3-AF69-A073945B6CFC}"/>
              </a:ext>
            </a:extLst>
          </p:cNvPr>
          <p:cNvSpPr txBox="1"/>
          <p:nvPr/>
        </p:nvSpPr>
        <p:spPr>
          <a:xfrm>
            <a:off x="4165600" y="2593703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, --</a:t>
            </a:r>
            <a:r>
              <a:rPr lang="en-US" i="1" dirty="0" err="1">
                <a:solidFill>
                  <a:srgbClr val="FF0000"/>
                </a:solidFill>
              </a:rPr>
              <a:t>inodes</a:t>
            </a:r>
            <a:r>
              <a:rPr lang="en-US" i="1" dirty="0">
                <a:solidFill>
                  <a:srgbClr val="FF0000"/>
                </a:solidFill>
              </a:rPr>
              <a:t>          </a:t>
            </a:r>
            <a:r>
              <a:rPr lang="en-US" dirty="0"/>
              <a:t>list </a:t>
            </a:r>
            <a:r>
              <a:rPr lang="en-US" dirty="0" err="1"/>
              <a:t>inode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57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724</Words>
  <Application>Microsoft Office PowerPoint</Application>
  <PresentationFormat>Widescreen</PresentationFormat>
  <Paragraphs>131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Linux Command Line Tutorial</vt:lpstr>
      <vt:lpstr>Overview</vt:lpstr>
      <vt:lpstr>Virtual file system (VFS)</vt:lpstr>
      <vt:lpstr>Linux is a VFS</vt:lpstr>
      <vt:lpstr>What is inode?</vt:lpstr>
      <vt:lpstr>Open a Linux Terminator</vt:lpstr>
      <vt:lpstr>File inode</vt:lpstr>
      <vt:lpstr>PowerPoint Presentation</vt:lpstr>
      <vt:lpstr>Disk free information (df) inode</vt:lpstr>
      <vt:lpstr>PowerPoint Presentation</vt:lpstr>
      <vt:lpstr>File Structure</vt:lpstr>
      <vt:lpstr>PowerPoint Presentation</vt:lpstr>
      <vt:lpstr>PowerPoint Presentation</vt:lpstr>
      <vt:lpstr>PowerPoint Presentation</vt:lpstr>
      <vt:lpstr>Show Linux file system from root /</vt:lpstr>
      <vt:lpstr>PowerPoint Presentation</vt:lpstr>
      <vt:lpstr>Show Linux file system from root with tree</vt:lpstr>
      <vt:lpstr>Show current working directory (pwd) with tree</vt:lpstr>
      <vt:lpstr>Display ls command under /bin</vt:lpstr>
      <vt:lpstr>Path and Path variable </vt:lpstr>
      <vt:lpstr>Example of paths</vt:lpstr>
      <vt:lpstr>Change to parent path using relative path</vt:lpstr>
      <vt:lpstr>Path variable </vt:lpstr>
      <vt:lpstr>Adding a new path</vt:lpstr>
      <vt:lpstr>Persisting the new path </vt:lpstr>
      <vt:lpstr>Create folders and files</vt:lpstr>
      <vt:lpstr>Create folders</vt:lpstr>
      <vt:lpstr>Delete folders</vt:lpstr>
      <vt:lpstr>Create a new text file</vt:lpstr>
      <vt:lpstr>Show the content of the file</vt:lpstr>
      <vt:lpstr>File Copy &amp; Deletion</vt:lpstr>
      <vt:lpstr>Copy (cp) a file</vt:lpstr>
      <vt:lpstr>Copy (cp) a file to a different location</vt:lpstr>
      <vt:lpstr>Remove a file: rm</vt:lpstr>
      <vt:lpstr>Rename a file (mv)</vt:lpstr>
      <vt:lpstr>Search for information</vt:lpstr>
      <vt:lpstr>Search for a string in a text file</vt:lpstr>
      <vt:lpstr>Search for file names that that contains the given string/pattern</vt:lpstr>
      <vt:lpstr>Networking</vt:lpstr>
      <vt:lpstr>Test network connection using domain name</vt:lpstr>
      <vt:lpstr>Test network connection using IP</vt:lpstr>
      <vt:lpstr>Download a file</vt:lpstr>
      <vt:lpstr>Create a script file</vt:lpstr>
      <vt:lpstr>Create a simple script file</vt:lpstr>
      <vt:lpstr>Linux Permissions</vt:lpstr>
      <vt:lpstr>Execute script in a different folder</vt:lpstr>
      <vt:lpstr>Add a path to the path variable</vt:lpstr>
      <vt:lpstr>Update/Install software</vt:lpstr>
      <vt:lpstr>Update software</vt:lpstr>
      <vt:lpstr>Install  terminator</vt:lpstr>
      <vt:lpstr>PowerPoint Presentation</vt:lpstr>
      <vt:lpstr>Zip/unzip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2021-09-07T12:04:18Z</dcterms:modified>
</cp:coreProperties>
</file>